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633" r:id="rId4"/>
    <p:sldId id="1595" r:id="rId5"/>
    <p:sldId id="1553" r:id="rId6"/>
    <p:sldId id="1634" r:id="rId7"/>
    <p:sldId id="1598" r:id="rId8"/>
    <p:sldId id="1620" r:id="rId9"/>
    <p:sldId id="1621" r:id="rId10"/>
    <p:sldId id="1619" r:id="rId11"/>
    <p:sldId id="1635" r:id="rId12"/>
    <p:sldId id="1637" r:id="rId13"/>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864C8"/>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D367DE-E197-40E3-A939-6C04C3BF7CAA}" v="475" dt="2022-08-13T18:25:43.0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80" d="100"/>
          <a:sy n="80" d="100"/>
        </p:scale>
        <p:origin x="62" y="2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August 14,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Engaging in Battle</a:t>
            </a:r>
          </a:p>
          <a:p>
            <a:pPr algn="ctr"/>
            <a:r>
              <a:rPr lang="en-US" sz="2800" i="1" dirty="0"/>
              <a:t>Jude 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Doctrinal non-negotiables </a:t>
            </a: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1025077"/>
            <a:ext cx="11590636" cy="5509200"/>
          </a:xfrm>
          <a:prstGeom prst="rect">
            <a:avLst/>
          </a:prstGeom>
          <a:noFill/>
        </p:spPr>
        <p:txBody>
          <a:bodyPr wrap="square" rtlCol="0">
            <a:spAutoFit/>
          </a:bodyPr>
          <a:lstStyle/>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inerrancy of Scripture</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triunity of God (doctrine of the Trinity)</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A literal Adam and Eve</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sinful nature of humanity (depravity)</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deity of Christ</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virgin birth of Christ</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The sinless life of Christ</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Substitutionary atonement</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A literal, bodily resurrection</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A literal second coming</a:t>
            </a:r>
          </a:p>
          <a:p>
            <a:pPr marL="285750" lvl="0" indent="-285750">
              <a:buFont typeface="Wingdings" panose="05000000000000000000" pitchFamily="2" charset="2"/>
              <a:buChar char="§"/>
            </a:pPr>
            <a:r>
              <a:rPr lang="en-US" sz="3200" dirty="0">
                <a:latin typeface="Calibri" panose="020F0502020204030204" pitchFamily="34" charset="0"/>
                <a:cs typeface="Calibri" panose="020F0502020204030204" pitchFamily="34" charset="0"/>
              </a:rPr>
              <a:t>An eternal, literal heaven and hell</a:t>
            </a:r>
          </a:p>
        </p:txBody>
      </p:sp>
    </p:spTree>
    <p:extLst>
      <p:ext uri="{BB962C8B-B14F-4D97-AF65-F5344CB8AC3E}">
        <p14:creationId xmlns:p14="http://schemas.microsoft.com/office/powerpoint/2010/main" val="5078164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6500"/>
                            </p:stCondLst>
                            <p:childTnLst>
                              <p:par>
                                <p:cTn id="17" presetID="10" presetClass="entr" presetSubtype="0" fill="hold" nodeType="afterEffect">
                                  <p:stCondLst>
                                    <p:cond delay="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par>
                          <p:cTn id="20" fill="hold">
                            <p:stCondLst>
                              <p:cond delay="8750"/>
                            </p:stCondLst>
                            <p:childTnLst>
                              <p:par>
                                <p:cTn id="21" presetID="10" presetClass="entr" presetSubtype="0" fill="hold" nodeType="afterEffect">
                                  <p:stCondLst>
                                    <p:cond delay="50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1750"/>
                                        <p:tgtEl>
                                          <p:spTgt spid="4">
                                            <p:txEl>
                                              <p:pRg st="4" end="4"/>
                                            </p:txEl>
                                          </p:spTgt>
                                        </p:tgtEl>
                                      </p:cBhvr>
                                    </p:animEffect>
                                  </p:childTnLst>
                                </p:cTn>
                              </p:par>
                            </p:childTnLst>
                          </p:cTn>
                        </p:par>
                        <p:par>
                          <p:cTn id="24" fill="hold">
                            <p:stCondLst>
                              <p:cond delay="11000"/>
                            </p:stCondLst>
                            <p:childTnLst>
                              <p:par>
                                <p:cTn id="25" presetID="10" presetClass="entr" presetSubtype="0" fill="hold" nodeType="afterEffect">
                                  <p:stCondLst>
                                    <p:cond delay="50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750"/>
                                        <p:tgtEl>
                                          <p:spTgt spid="4">
                                            <p:txEl>
                                              <p:pRg st="5" end="5"/>
                                            </p:txEl>
                                          </p:spTgt>
                                        </p:tgtEl>
                                      </p:cBhvr>
                                    </p:animEffect>
                                  </p:childTnLst>
                                </p:cTn>
                              </p:par>
                            </p:childTnLst>
                          </p:cTn>
                        </p:par>
                        <p:par>
                          <p:cTn id="28" fill="hold">
                            <p:stCondLst>
                              <p:cond delay="13250"/>
                            </p:stCondLst>
                            <p:childTnLst>
                              <p:par>
                                <p:cTn id="29" presetID="10" presetClass="entr" presetSubtype="0" fill="hold" nodeType="afterEffect">
                                  <p:stCondLst>
                                    <p:cond delay="50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1750"/>
                                        <p:tgtEl>
                                          <p:spTgt spid="4">
                                            <p:txEl>
                                              <p:pRg st="6" end="6"/>
                                            </p:txEl>
                                          </p:spTgt>
                                        </p:tgtEl>
                                      </p:cBhvr>
                                    </p:animEffect>
                                  </p:childTnLst>
                                </p:cTn>
                              </p:par>
                            </p:childTnLst>
                          </p:cTn>
                        </p:par>
                        <p:par>
                          <p:cTn id="32" fill="hold">
                            <p:stCondLst>
                              <p:cond delay="15500"/>
                            </p:stCondLst>
                            <p:childTnLst>
                              <p:par>
                                <p:cTn id="33" presetID="10" presetClass="entr" presetSubtype="0" fill="hold" nodeType="afterEffect">
                                  <p:stCondLst>
                                    <p:cond delay="50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750"/>
                                        <p:tgtEl>
                                          <p:spTgt spid="4">
                                            <p:txEl>
                                              <p:pRg st="7" end="7"/>
                                            </p:txEl>
                                          </p:spTgt>
                                        </p:tgtEl>
                                      </p:cBhvr>
                                    </p:animEffect>
                                  </p:childTnLst>
                                </p:cTn>
                              </p:par>
                            </p:childTnLst>
                          </p:cTn>
                        </p:par>
                        <p:par>
                          <p:cTn id="36" fill="hold">
                            <p:stCondLst>
                              <p:cond delay="17750"/>
                            </p:stCondLst>
                            <p:childTnLst>
                              <p:par>
                                <p:cTn id="37" presetID="10" presetClass="entr" presetSubtype="0" fill="hold" nodeType="afterEffect">
                                  <p:stCondLst>
                                    <p:cond delay="50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1750"/>
                                        <p:tgtEl>
                                          <p:spTgt spid="4">
                                            <p:txEl>
                                              <p:pRg st="8" end="8"/>
                                            </p:txEl>
                                          </p:spTgt>
                                        </p:tgtEl>
                                      </p:cBhvr>
                                    </p:animEffect>
                                  </p:childTnLst>
                                </p:cTn>
                              </p:par>
                            </p:childTnLst>
                          </p:cTn>
                        </p:par>
                        <p:par>
                          <p:cTn id="40" fill="hold">
                            <p:stCondLst>
                              <p:cond delay="20000"/>
                            </p:stCondLst>
                            <p:childTnLst>
                              <p:par>
                                <p:cTn id="41" presetID="10" presetClass="entr" presetSubtype="0" fill="hold" nodeType="afterEffect">
                                  <p:stCondLst>
                                    <p:cond delay="50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1750"/>
                                        <p:tgtEl>
                                          <p:spTgt spid="4">
                                            <p:txEl>
                                              <p:pRg st="9" end="9"/>
                                            </p:txEl>
                                          </p:spTgt>
                                        </p:tgtEl>
                                      </p:cBhvr>
                                    </p:animEffect>
                                  </p:childTnLst>
                                </p:cTn>
                              </p:par>
                            </p:childTnLst>
                          </p:cTn>
                        </p:par>
                        <p:par>
                          <p:cTn id="44" fill="hold">
                            <p:stCondLst>
                              <p:cond delay="22250"/>
                            </p:stCondLst>
                            <p:childTnLst>
                              <p:par>
                                <p:cTn id="45" presetID="10" presetClass="entr" presetSubtype="0" fill="hold" nodeType="afterEffect">
                                  <p:stCondLst>
                                    <p:cond delay="50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75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477875"/>
          </a:xfrm>
          <a:prstGeom prst="rect">
            <a:avLst/>
          </a:prstGeom>
          <a:noFill/>
        </p:spPr>
        <p:txBody>
          <a:bodyPr wrap="square" rtlCol="0">
            <a:spAutoFit/>
          </a:bodyPr>
          <a:lstStyle/>
          <a:p>
            <a:pPr marL="0" marR="0" algn="just">
              <a:spcBef>
                <a:spcPts val="0"/>
              </a:spcBef>
              <a:spcAft>
                <a:spcPts val="0"/>
              </a:spcAft>
            </a:pPr>
            <a:r>
              <a:rPr lang="en-US" sz="4400" i="1" dirty="0">
                <a:effectLst/>
                <a:latin typeface="Calibri" panose="020F0502020204030204" pitchFamily="34" charset="0"/>
                <a:ea typeface="Times New Roman" panose="02020603050405020304" pitchFamily="18" charset="0"/>
              </a:rPr>
              <a:t>Beloved, while I was making every effort to write you about our common salvation, I felt the necessity to write to you appealing that you </a:t>
            </a:r>
            <a:r>
              <a:rPr lang="en-US" sz="4400" b="1" i="1" dirty="0">
                <a:effectLst/>
                <a:latin typeface="Calibri" panose="020F0502020204030204" pitchFamily="34" charset="0"/>
                <a:ea typeface="Times New Roman" panose="02020603050405020304" pitchFamily="18" charset="0"/>
              </a:rPr>
              <a:t>contend earnestly for the faith </a:t>
            </a:r>
            <a:r>
              <a:rPr lang="en-US" sz="4400" i="1" dirty="0">
                <a:effectLst/>
                <a:latin typeface="Calibri" panose="020F0502020204030204" pitchFamily="34" charset="0"/>
                <a:ea typeface="Times New Roman" panose="02020603050405020304" pitchFamily="18" charset="0"/>
              </a:rPr>
              <a:t>which was once for all handed down to the saints.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619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 weapon, knife&#10;&#10;Description automatically generated">
            <a:extLst>
              <a:ext uri="{FF2B5EF4-FFF2-40B4-BE49-F238E27FC236}">
                <a16:creationId xmlns:a16="http://schemas.microsoft.com/office/drawing/2014/main" id="{6D2EC448-9F9E-FE3D-3F55-1EC864EB8F2A}"/>
              </a:ext>
            </a:extLst>
          </p:cNvPr>
          <p:cNvPicPr>
            <a:picLocks noChangeAspect="1"/>
          </p:cNvPicPr>
          <p:nvPr/>
        </p:nvPicPr>
        <p:blipFill>
          <a:blip r:embed="rId2"/>
          <a:stretch>
            <a:fillRect/>
          </a:stretch>
        </p:blipFill>
        <p:spPr>
          <a:xfrm>
            <a:off x="0" y="429"/>
            <a:ext cx="12192762" cy="6857571"/>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94891" y="6281774"/>
            <a:ext cx="6688901" cy="400110"/>
          </a:xfrm>
          <a:prstGeom prst="rect">
            <a:avLst/>
          </a:prstGeom>
          <a:noFill/>
        </p:spPr>
        <p:txBody>
          <a:bodyPr wrap="square" rtlCol="0">
            <a:spAutoFit/>
          </a:bodyPr>
          <a:lstStyle/>
          <a:p>
            <a:r>
              <a:rPr lang="en-US" sz="2000" dirty="0">
                <a:solidFill>
                  <a:schemeClr val="tx2"/>
                </a:solidFill>
                <a:latin typeface="Candara" panose="020E0502030303020204" pitchFamily="34" charset="0"/>
              </a:rPr>
              <a:t>August 14, 2022</a:t>
            </a:r>
          </a:p>
        </p:txBody>
      </p:sp>
      <p:sp>
        <p:nvSpPr>
          <p:cNvPr id="2" name="TextBox 1">
            <a:extLst>
              <a:ext uri="{FF2B5EF4-FFF2-40B4-BE49-F238E27FC236}">
                <a16:creationId xmlns:a16="http://schemas.microsoft.com/office/drawing/2014/main" id="{F1588051-E0B5-4638-9205-E46E5525908B}"/>
              </a:ext>
            </a:extLst>
          </p:cNvPr>
          <p:cNvSpPr txBox="1"/>
          <p:nvPr/>
        </p:nvSpPr>
        <p:spPr>
          <a:xfrm>
            <a:off x="94891" y="4251808"/>
            <a:ext cx="11973179" cy="1138773"/>
          </a:xfrm>
          <a:prstGeom prst="rect">
            <a:avLst/>
          </a:prstGeom>
          <a:solidFill>
            <a:schemeClr val="accent1">
              <a:alpha val="50000"/>
            </a:schemeClr>
          </a:solidFill>
        </p:spPr>
        <p:txBody>
          <a:bodyPr wrap="square" rtlCol="0">
            <a:spAutoFit/>
          </a:bodyPr>
          <a:lstStyle/>
          <a:p>
            <a:pPr algn="ctr"/>
            <a:r>
              <a:rPr lang="en-US" sz="4000" dirty="0"/>
              <a:t>Engaging in Battle</a:t>
            </a:r>
          </a:p>
          <a:p>
            <a:pPr algn="ctr"/>
            <a:r>
              <a:rPr lang="en-US" sz="2800" i="1" dirty="0"/>
              <a:t>Jude 3</a:t>
            </a:r>
          </a:p>
        </p:txBody>
      </p:sp>
    </p:spTree>
    <p:extLst>
      <p:ext uri="{BB962C8B-B14F-4D97-AF65-F5344CB8AC3E}">
        <p14:creationId xmlns:p14="http://schemas.microsoft.com/office/powerpoint/2010/main" val="313459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16758"/>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1 Jude, a bond-servant of Jesus Christ, and brother of James, To those who are the called, beloved in God the Father, and kept for Jesus Christ: 2 May mercy and peace and love be multiplied to you. 3 Beloved, while I was making every effort to write you about our common salvation, I felt the necessity to write to you appealing that you contend earnestly for the faith which was once for all handed down to the saints.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Jude 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308324"/>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Times New Roman" panose="02020603050405020304" pitchFamily="18" charset="0"/>
              </a:rPr>
              <a:t>Beloved, while I was making every effort to write you about our common salvation, I felt the necessity to write to you appealing that you </a:t>
            </a:r>
            <a:r>
              <a:rPr lang="en-US" sz="3600" b="1" i="1" cap="all" dirty="0">
                <a:effectLst/>
                <a:latin typeface="Calibri" panose="020F0502020204030204" pitchFamily="34" charset="0"/>
                <a:ea typeface="Times New Roman" panose="02020603050405020304" pitchFamily="18" charset="0"/>
              </a:rPr>
              <a:t>contend earnestly </a:t>
            </a:r>
            <a:r>
              <a:rPr lang="en-US" sz="3600" i="1" dirty="0">
                <a:effectLst/>
                <a:latin typeface="Calibri" panose="020F0502020204030204" pitchFamily="34" charset="0"/>
                <a:ea typeface="Times New Roman" panose="02020603050405020304" pitchFamily="18" charset="0"/>
              </a:rPr>
              <a:t>for the faith which was once for all handed down to the saints.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01ED1D16-9BD4-8A92-42A5-028E97EFBBA0}"/>
              </a:ext>
            </a:extLst>
          </p:cNvPr>
          <p:cNvSpPr txBox="1"/>
          <p:nvPr/>
        </p:nvSpPr>
        <p:spPr>
          <a:xfrm>
            <a:off x="271929" y="3264898"/>
            <a:ext cx="11590636" cy="2308324"/>
          </a:xfrm>
          <a:prstGeom prst="rect">
            <a:avLst/>
          </a:prstGeom>
          <a:noFill/>
        </p:spPr>
        <p:txBody>
          <a:bodyPr wrap="square" rtlCol="0">
            <a:spAutoFit/>
          </a:bodyPr>
          <a:lstStyle/>
          <a:p>
            <a:pPr marL="0" marR="0" algn="just">
              <a:spcBef>
                <a:spcPts val="0"/>
              </a:spcBef>
              <a:spcAft>
                <a:spcPts val="0"/>
              </a:spcAft>
            </a:pPr>
            <a:r>
              <a:rPr lang="en-US" sz="3600" b="1" i="1" cap="all" dirty="0">
                <a:effectLst/>
                <a:latin typeface="Calibri" panose="020F0502020204030204" pitchFamily="34" charset="0"/>
                <a:ea typeface="Times New Roman" panose="02020603050405020304" pitchFamily="18" charset="0"/>
              </a:rPr>
              <a:t>contend earnestly </a:t>
            </a:r>
            <a:r>
              <a:rPr lang="en-US" sz="3600" b="1" i="1" cap="all" dirty="0">
                <a:latin typeface="Calibri" panose="020F0502020204030204" pitchFamily="34" charset="0"/>
                <a:ea typeface="Times New Roman" panose="02020603050405020304" pitchFamily="18" charset="0"/>
              </a:rPr>
              <a:t>– </a:t>
            </a:r>
            <a:r>
              <a:rPr lang="en-US" sz="3600" dirty="0" err="1">
                <a:effectLst/>
                <a:latin typeface="Arial" panose="020B0604020202020204" pitchFamily="34" charset="0"/>
                <a:ea typeface="Times New Roman" panose="02020603050405020304" pitchFamily="18" charset="0"/>
              </a:rPr>
              <a:t>epagonizomai</a:t>
            </a:r>
            <a:r>
              <a:rPr lang="en-US" sz="3600" b="1" i="1" dirty="0">
                <a:effectLst/>
                <a:latin typeface="Calibri" panose="020F0502020204030204" pitchFamily="34" charset="0"/>
                <a:ea typeface="Times New Roman" panose="02020603050405020304" pitchFamily="18" charset="0"/>
              </a:rPr>
              <a:t> </a:t>
            </a:r>
          </a:p>
          <a:p>
            <a:pPr marL="571500" marR="0" indent="-571500" algn="just">
              <a:spcBef>
                <a:spcPts val="0"/>
              </a:spcBef>
              <a:spcAft>
                <a:spcPts val="0"/>
              </a:spcAft>
              <a:buFont typeface="Wingdings" panose="05000000000000000000" pitchFamily="2" charset="2"/>
              <a:buChar char="§"/>
            </a:pPr>
            <a:r>
              <a:rPr lang="en-US" sz="3600" b="1" i="1" dirty="0">
                <a:effectLst/>
                <a:latin typeface="Calibri" panose="020F0502020204030204" pitchFamily="34" charset="0"/>
                <a:ea typeface="Times New Roman" panose="02020603050405020304" pitchFamily="18" charset="0"/>
              </a:rPr>
              <a:t>“epi” - </a:t>
            </a:r>
            <a:r>
              <a:rPr lang="en-US" sz="3600" i="1" dirty="0">
                <a:effectLst/>
                <a:latin typeface="Calibri" panose="020F0502020204030204" pitchFamily="34" charset="0"/>
                <a:ea typeface="Times New Roman" panose="02020603050405020304" pitchFamily="18" charset="0"/>
              </a:rPr>
              <a:t>over and above; upon and upon </a:t>
            </a:r>
          </a:p>
          <a:p>
            <a:pPr marL="571500" marR="0" indent="-571500" algn="just">
              <a:spcBef>
                <a:spcPts val="0"/>
              </a:spcBef>
              <a:spcAft>
                <a:spcPts val="0"/>
              </a:spcAft>
              <a:buFont typeface="Wingdings" panose="05000000000000000000" pitchFamily="2" charset="2"/>
              <a:buChar char="§"/>
            </a:pPr>
            <a:r>
              <a:rPr lang="en-US" sz="3600" b="1" i="1" dirty="0">
                <a:effectLst/>
                <a:latin typeface="Calibri" panose="020F0502020204030204" pitchFamily="34" charset="0"/>
                <a:ea typeface="Times New Roman" panose="02020603050405020304" pitchFamily="18" charset="0"/>
              </a:rPr>
              <a:t>“</a:t>
            </a:r>
            <a:r>
              <a:rPr lang="en-US" sz="3600" b="1" i="1" dirty="0" err="1">
                <a:effectLst/>
                <a:latin typeface="Calibri" panose="020F0502020204030204" pitchFamily="34" charset="0"/>
                <a:ea typeface="Times New Roman" panose="02020603050405020304" pitchFamily="18" charset="0"/>
              </a:rPr>
              <a:t>agonizomai</a:t>
            </a:r>
            <a:r>
              <a:rPr lang="en-US" sz="3600" b="1" i="1" dirty="0">
                <a:effectLst/>
                <a:latin typeface="Calibri" panose="020F0502020204030204" pitchFamily="34" charset="0"/>
                <a:ea typeface="Times New Roman" panose="02020603050405020304" pitchFamily="18" charset="0"/>
              </a:rPr>
              <a:t>”</a:t>
            </a:r>
            <a:r>
              <a:rPr lang="en-US" sz="3600" i="1" dirty="0">
                <a:effectLst/>
                <a:latin typeface="Calibri" panose="020F0502020204030204" pitchFamily="34" charset="0"/>
                <a:ea typeface="Times New Roman" panose="02020603050405020304" pitchFamily="18" charset="0"/>
              </a:rPr>
              <a:t> – to contend, to fight, to struggle to the point of utter exhaustion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883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250"/>
                                        <p:tgtEl>
                                          <p:spTgt spid="4">
                                            <p:txEl>
                                              <p:pRg st="0" end="0"/>
                                            </p:txEl>
                                          </p:spTgt>
                                        </p:tgtEl>
                                      </p:cBhvr>
                                    </p:animEffect>
                                  </p:childTnLst>
                                </p:cTn>
                              </p:par>
                            </p:childTnLst>
                          </p:cTn>
                        </p:par>
                        <p:par>
                          <p:cTn id="8" fill="hold">
                            <p:stCondLst>
                              <p:cond delay="4250"/>
                            </p:stCondLst>
                            <p:childTnLst>
                              <p:par>
                                <p:cTn id="9" presetID="10" presetClass="entr" presetSubtype="0" fill="hold" grpId="0" nodeType="afterEffect">
                                  <p:stCondLst>
                                    <p:cond delay="7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250"/>
                                        <p:tgtEl>
                                          <p:spTgt spid="4">
                                            <p:txEl>
                                              <p:pRg st="1" end="1"/>
                                            </p:txEl>
                                          </p:spTgt>
                                        </p:tgtEl>
                                      </p:cBhvr>
                                    </p:animEffect>
                                  </p:childTnLst>
                                </p:cTn>
                              </p:par>
                            </p:childTnLst>
                          </p:cTn>
                        </p:par>
                        <p:par>
                          <p:cTn id="12" fill="hold">
                            <p:stCondLst>
                              <p:cond delay="7250"/>
                            </p:stCondLst>
                            <p:childTnLst>
                              <p:par>
                                <p:cTn id="13" presetID="10" presetClass="entr" presetSubtype="0" fill="hold" grpId="0" nodeType="afterEffect">
                                  <p:stCondLst>
                                    <p:cond delay="1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2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2 Timothy 4:6-7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2554545"/>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6 For I am already being poured out as a drink offering, and the time of my departure has come. 7 I have fought the good fight, I have finished the course, I have kept the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81775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Engaging in the battle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015663"/>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a:pPr>
            <a:r>
              <a:rPr lang="en-US" sz="3600" b="1" dirty="0">
                <a:latin typeface="Arial" panose="020B0604020202020204" pitchFamily="34" charset="0"/>
                <a:ea typeface="Calibri" panose="020F0502020204030204" pitchFamily="34" charset="0"/>
                <a:cs typeface="Times New Roman" panose="02020603050405020304" pitchFamily="18" charset="0"/>
              </a:rPr>
              <a:t>Personal Endearment (3a)</a:t>
            </a:r>
            <a:endParaRPr lang="en-US" sz="3600" b="1"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Beloved, while I was making every effort to write you about our common salvation…</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025202"/>
            <a:ext cx="11590636" cy="1938992"/>
          </a:xfrm>
          <a:prstGeom prst="rect">
            <a:avLst/>
          </a:prstGeom>
          <a:noFill/>
        </p:spPr>
        <p:txBody>
          <a:bodyPr wrap="square" rtlCol="0">
            <a:spAutoFit/>
          </a:bodyPr>
          <a:lstStyle/>
          <a:p>
            <a:pPr marL="742950" marR="0" indent="-742950" algn="just">
              <a:spcBef>
                <a:spcPts val="0"/>
              </a:spcBef>
              <a:spcAft>
                <a:spcPts val="0"/>
              </a:spcAft>
              <a:buAutoNum type="alphaUcPeriod"/>
            </a:pPr>
            <a:r>
              <a:rPr lang="en-US" sz="4000" b="1" dirty="0">
                <a:effectLst/>
                <a:latin typeface="Calibri" panose="020F0502020204030204" pitchFamily="34" charset="0"/>
                <a:ea typeface="Calibri" panose="020F0502020204030204" pitchFamily="34" charset="0"/>
                <a:cs typeface="Calibri" panose="020F0502020204030204" pitchFamily="34" charset="0"/>
              </a:rPr>
              <a:t>Jude’s concern</a:t>
            </a:r>
          </a:p>
          <a:p>
            <a:pPr marL="742950" marR="0" indent="-742950" algn="just">
              <a:spcBef>
                <a:spcPts val="0"/>
              </a:spcBef>
              <a:spcAft>
                <a:spcPts val="0"/>
              </a:spcAft>
              <a:buAutoNum type="alphaUcPeriod"/>
            </a:pPr>
            <a:r>
              <a:rPr lang="en-US" sz="4000" b="1" dirty="0">
                <a:latin typeface="Calibri" panose="020F0502020204030204" pitchFamily="34" charset="0"/>
                <a:ea typeface="Calibri" panose="020F0502020204030204" pitchFamily="34" charset="0"/>
                <a:cs typeface="Calibri" panose="020F0502020204030204" pitchFamily="34" charset="0"/>
              </a:rPr>
              <a:t>Jude’s commitment</a:t>
            </a:r>
          </a:p>
          <a:p>
            <a:pPr marL="742950" marR="0" indent="-742950" algn="just">
              <a:spcBef>
                <a:spcPts val="0"/>
              </a:spcBef>
              <a:spcAft>
                <a:spcPts val="0"/>
              </a:spcAft>
              <a:buAutoNum type="alphaUcPeriod"/>
            </a:pPr>
            <a:r>
              <a:rPr lang="en-US" sz="4000" b="1" dirty="0">
                <a:effectLst/>
                <a:latin typeface="Calibri" panose="020F0502020204030204" pitchFamily="34" charset="0"/>
                <a:ea typeface="Calibri" panose="020F0502020204030204" pitchFamily="34" charset="0"/>
                <a:cs typeface="Calibri" panose="020F0502020204030204" pitchFamily="34" charset="0"/>
              </a:rPr>
              <a:t>Jude’s conviction</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26637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Engaging in the battle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384995"/>
          </a:xfrm>
          <a:prstGeom prst="rect">
            <a:avLst/>
          </a:prstGeom>
          <a:noFill/>
        </p:spPr>
        <p:txBody>
          <a:bodyPr wrap="square" rtlCol="0">
            <a:spAutoFit/>
          </a:bodyPr>
          <a:lstStyle/>
          <a:p>
            <a:pPr marL="857250" marR="0" lvl="0" indent="-857250" algn="just">
              <a:spcBef>
                <a:spcPts val="0"/>
              </a:spcBef>
              <a:spcAft>
                <a:spcPts val="0"/>
              </a:spcAft>
              <a:buFont typeface="+mj-lt"/>
              <a:buAutoNum type="romanUcPeriod" startAt="2"/>
            </a:pPr>
            <a:r>
              <a:rPr lang="en-US" sz="3600" b="1" dirty="0">
                <a:latin typeface="Arial" panose="020B0604020202020204" pitchFamily="34" charset="0"/>
                <a:ea typeface="Calibri" panose="020F0502020204030204" pitchFamily="34" charset="0"/>
                <a:cs typeface="Times New Roman" panose="02020603050405020304" pitchFamily="18" charset="0"/>
              </a:rPr>
              <a:t>Pastoral Exhortation (3b)</a:t>
            </a:r>
            <a:endParaRPr lang="en-US" sz="3600" b="1" dirty="0">
              <a:effectLst/>
              <a:latin typeface="Arial" panose="020B060402020202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cs typeface="Calibri" panose="020F0502020204030204" pitchFamily="34" charset="0"/>
              </a:rPr>
              <a:t>I felt the necessity to write to you appealing that you contend earnestly for the faith which was once for all handed down to the saints. </a:t>
            </a:r>
            <a:endParaRPr lang="en-US" sz="24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E7F2ED0-FC43-1C52-C828-6540A92BDB9C}"/>
              </a:ext>
            </a:extLst>
          </p:cNvPr>
          <p:cNvSpPr txBox="1"/>
          <p:nvPr/>
        </p:nvSpPr>
        <p:spPr>
          <a:xfrm>
            <a:off x="300682" y="2225227"/>
            <a:ext cx="11590636" cy="1938992"/>
          </a:xfrm>
          <a:prstGeom prst="rect">
            <a:avLst/>
          </a:prstGeom>
          <a:noFill/>
        </p:spPr>
        <p:txBody>
          <a:bodyPr wrap="square" rtlCol="0">
            <a:spAutoFit/>
          </a:bodyPr>
          <a:lstStyle/>
          <a:p>
            <a:pPr marL="742950" marR="0" indent="-742950" algn="just">
              <a:spcBef>
                <a:spcPts val="0"/>
              </a:spcBef>
              <a:spcAft>
                <a:spcPts val="0"/>
              </a:spcAft>
              <a:buAutoNum type="alphaUcPeriod"/>
            </a:pPr>
            <a:r>
              <a:rPr lang="en-US" sz="4000" b="1" dirty="0">
                <a:effectLst/>
                <a:latin typeface="Calibri" panose="020F0502020204030204" pitchFamily="34" charset="0"/>
                <a:ea typeface="Calibri" panose="020F0502020204030204" pitchFamily="34" charset="0"/>
                <a:cs typeface="Calibri" panose="020F0502020204030204" pitchFamily="34" charset="0"/>
              </a:rPr>
              <a:t>The intervention</a:t>
            </a:r>
          </a:p>
          <a:p>
            <a:pPr marL="742950" marR="0" indent="-742950" algn="just">
              <a:spcBef>
                <a:spcPts val="0"/>
              </a:spcBef>
              <a:spcAft>
                <a:spcPts val="0"/>
              </a:spcAft>
              <a:buAutoNum type="alphaUcPeriod"/>
            </a:pPr>
            <a:r>
              <a:rPr lang="en-US" sz="4000" b="1" dirty="0">
                <a:latin typeface="Calibri" panose="020F0502020204030204" pitchFamily="34" charset="0"/>
                <a:ea typeface="Calibri" panose="020F0502020204030204" pitchFamily="34" charset="0"/>
                <a:cs typeface="Calibri" panose="020F0502020204030204" pitchFamily="34" charset="0"/>
              </a:rPr>
              <a:t>The inspiration</a:t>
            </a:r>
          </a:p>
          <a:p>
            <a:pPr marL="742950" marR="0" indent="-742950" algn="just">
              <a:spcBef>
                <a:spcPts val="0"/>
              </a:spcBef>
              <a:spcAft>
                <a:spcPts val="0"/>
              </a:spcAft>
              <a:buAutoNum type="alphaUcPeriod"/>
            </a:pPr>
            <a:r>
              <a:rPr lang="en-US" sz="4000" b="1" dirty="0">
                <a:effectLst/>
                <a:latin typeface="Calibri" panose="020F0502020204030204" pitchFamily="34" charset="0"/>
                <a:ea typeface="Calibri" panose="020F0502020204030204" pitchFamily="34" charset="0"/>
                <a:cs typeface="Calibri" panose="020F0502020204030204" pitchFamily="34" charset="0"/>
              </a:rPr>
              <a:t>The </a:t>
            </a:r>
            <a:r>
              <a:rPr lang="en-US" sz="4000" b="1" dirty="0" err="1">
                <a:effectLst/>
                <a:latin typeface="Calibri" panose="020F0502020204030204" pitchFamily="34" charset="0"/>
                <a:ea typeface="Calibri" panose="020F0502020204030204" pitchFamily="34" charset="0"/>
                <a:cs typeface="Calibri" panose="020F0502020204030204" pitchFamily="34" charset="0"/>
              </a:rPr>
              <a:t>implicatoins</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931554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75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75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Matthew 16:13-17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078313"/>
          </a:xfrm>
          <a:prstGeom prst="rect">
            <a:avLst/>
          </a:prstGeom>
          <a:noFill/>
        </p:spPr>
        <p:txBody>
          <a:bodyPr wrap="square" rtlCol="0">
            <a:spAutoFit/>
          </a:bodyPr>
          <a:lstStyle/>
          <a:p>
            <a:pPr marL="0" marR="0" algn="just">
              <a:spcBef>
                <a:spcPts val="0"/>
              </a:spcBef>
              <a:spcAft>
                <a:spcPts val="0"/>
              </a:spcAft>
            </a:pPr>
            <a:r>
              <a:rPr lang="en-US" sz="3600" i="1" dirty="0">
                <a:effectLst/>
                <a:latin typeface="Calibri" panose="020F0502020204030204" pitchFamily="34" charset="0"/>
                <a:ea typeface="Calibri" panose="020F0502020204030204" pitchFamily="34" charset="0"/>
                <a:cs typeface="Calibri" panose="020F0502020204030204" pitchFamily="34" charset="0"/>
              </a:rPr>
              <a:t>13 Now when Jesus came into the district of Caesarea Philippi, He was asking His disciples, "Who do people say that the Son of Man is?" 14 And they said, "Some say John the Baptist; and others, Elijah; but still others, Jeremiah, or one of the prophets." 15 He said to them, "But who do you say that I am?" 16 Simon Peter answered, "You are the Christ, the Son of the living God." 17 And Jesus said to him, “Blessed are you, Simon </a:t>
            </a:r>
            <a:r>
              <a:rPr lang="en-US" sz="3600" i="1" dirty="0" err="1">
                <a:effectLst/>
                <a:latin typeface="Calibri" panose="020F0502020204030204" pitchFamily="34" charset="0"/>
                <a:ea typeface="Calibri" panose="020F0502020204030204" pitchFamily="34" charset="0"/>
                <a:cs typeface="Calibri" panose="020F0502020204030204" pitchFamily="34" charset="0"/>
              </a:rPr>
              <a:t>Barjona</a:t>
            </a:r>
            <a:r>
              <a:rPr lang="en-US" sz="3600" i="1" dirty="0">
                <a:effectLst/>
                <a:latin typeface="Calibri" panose="020F0502020204030204" pitchFamily="34" charset="0"/>
                <a:ea typeface="Calibri" panose="020F0502020204030204" pitchFamily="34" charset="0"/>
                <a:cs typeface="Calibri" panose="020F0502020204030204" pitchFamily="34" charset="0"/>
              </a:rPr>
              <a:t>, because flesh and blood did not reveal this to you, but My Father who is in heaven.”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34497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Corinthians 15:1-4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632311"/>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1 Now I make known to you, brethren, the gospel which I preached to you, which also you received, in which also you stand, 2 by which also you are saved, if you hold fast the word which I preached to you, unless you believed in vain. 3 For I delivered to you as of first importance what I also received, that Christ died for our sins according to the Scriptures, 4 and that He was buried, and that He was raised on the third day according to the Scriptures…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202016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chemeClr val="accent2"/>
                </a:solidFill>
              </a:rPr>
              <a:t>1 Timothy 3:16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By common confession, great is the mystery of godliness: He who was revealed in the flesh, Was vindicated in the Spirit, Seen by angels, Proclaimed among the nations, Believed on in the world, Taken up in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791940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15568</TotalTime>
  <Words>693</Words>
  <Application>Microsoft Office PowerPoint</Application>
  <PresentationFormat>Widescreen</PresentationFormat>
  <Paragraphs>47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313</cp:revision>
  <cp:lastPrinted>2020-05-22T15:03:41Z</cp:lastPrinted>
  <dcterms:created xsi:type="dcterms:W3CDTF">2019-06-22T19:37:39Z</dcterms:created>
  <dcterms:modified xsi:type="dcterms:W3CDTF">2022-08-14T13:29:33Z</dcterms:modified>
</cp:coreProperties>
</file>